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56"/>
  </p:handoutMasterIdLst>
  <p:sldIdLst>
    <p:sldId id="256" r:id="rId2"/>
    <p:sldId id="257" r:id="rId3"/>
    <p:sldId id="263" r:id="rId4"/>
    <p:sldId id="258" r:id="rId5"/>
    <p:sldId id="265" r:id="rId6"/>
    <p:sldId id="259" r:id="rId7"/>
    <p:sldId id="266" r:id="rId8"/>
    <p:sldId id="267" r:id="rId9"/>
    <p:sldId id="260" r:id="rId10"/>
    <p:sldId id="268" r:id="rId11"/>
    <p:sldId id="264" r:id="rId12"/>
    <p:sldId id="261" r:id="rId13"/>
    <p:sldId id="269" r:id="rId14"/>
    <p:sldId id="262" r:id="rId15"/>
    <p:sldId id="270" r:id="rId16"/>
    <p:sldId id="271" r:id="rId17"/>
    <p:sldId id="277" r:id="rId18"/>
    <p:sldId id="272" r:id="rId19"/>
    <p:sldId id="273" r:id="rId20"/>
    <p:sldId id="281" r:id="rId21"/>
    <p:sldId id="282" r:id="rId22"/>
    <p:sldId id="313" r:id="rId23"/>
    <p:sldId id="274" r:id="rId24"/>
    <p:sldId id="278" r:id="rId25"/>
    <p:sldId id="279" r:id="rId26"/>
    <p:sldId id="275" r:id="rId27"/>
    <p:sldId id="276" r:id="rId28"/>
    <p:sldId id="280" r:id="rId29"/>
    <p:sldId id="283" r:id="rId30"/>
    <p:sldId id="290" r:id="rId31"/>
    <p:sldId id="284" r:id="rId32"/>
    <p:sldId id="293" r:id="rId33"/>
    <p:sldId id="285" r:id="rId34"/>
    <p:sldId id="291" r:id="rId35"/>
    <p:sldId id="286" r:id="rId36"/>
    <p:sldId id="287" r:id="rId37"/>
    <p:sldId id="294" r:id="rId38"/>
    <p:sldId id="295" r:id="rId39"/>
    <p:sldId id="288" r:id="rId40"/>
    <p:sldId id="298" r:id="rId41"/>
    <p:sldId id="305" r:id="rId42"/>
    <p:sldId id="299" r:id="rId43"/>
    <p:sldId id="306" r:id="rId44"/>
    <p:sldId id="307" r:id="rId45"/>
    <p:sldId id="308" r:id="rId46"/>
    <p:sldId id="300" r:id="rId47"/>
    <p:sldId id="301" r:id="rId48"/>
    <p:sldId id="302" r:id="rId49"/>
    <p:sldId id="309" r:id="rId50"/>
    <p:sldId id="303" r:id="rId51"/>
    <p:sldId id="310" r:id="rId52"/>
    <p:sldId id="311" r:id="rId53"/>
    <p:sldId id="304" r:id="rId54"/>
    <p:sldId id="312" r:id="rId5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7D6CC-B554-48BC-9384-BBC181BAF897}" type="datetimeFigureOut">
              <a:rPr lang="is-IS" smtClean="0"/>
              <a:t>1.3.2017</a:t>
            </a:fld>
            <a:endParaRPr lang="is-IS"/>
          </a:p>
        </p:txBody>
      </p:sp>
      <p:sp>
        <p:nvSpPr>
          <p:cNvPr id="4" name="Síðufótarstaðgengill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kyggnunúmersstaðgengill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FF9ED-3D9B-41AD-8BD8-805F5E7BCB2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8770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 smtClean="0"/>
              <a:t>Smelltu til að breyta stíl aðalundirtitla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ðmynd með mynd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ill og mynd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tna í með mynd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fnspj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dálk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mynddálk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Maður og náttúra</a:t>
            </a:r>
            <a:endParaRPr lang="is-IS" dirty="0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Erfðir og erfðaefni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6910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Lykill erfðanna   4.1</a:t>
            </a:r>
            <a:endParaRPr lang="is-IS" dirty="0"/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7" y="2373725"/>
            <a:ext cx="7662930" cy="4155864"/>
          </a:xfrm>
        </p:spPr>
      </p:pic>
    </p:spTree>
    <p:extLst>
      <p:ext uri="{BB962C8B-B14F-4D97-AF65-F5344CB8AC3E}">
        <p14:creationId xmlns:p14="http://schemas.microsoft.com/office/powerpoint/2010/main" val="14347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Lykill erfðanna   4.1</a:t>
            </a:r>
            <a:endParaRPr lang="is-IS" dirty="0"/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8" y="2214695"/>
            <a:ext cx="7250806" cy="3928528"/>
          </a:xfrm>
        </p:spPr>
      </p:pic>
    </p:spTree>
    <p:extLst>
      <p:ext uri="{BB962C8B-B14F-4D97-AF65-F5344CB8AC3E}">
        <p14:creationId xmlns:p14="http://schemas.microsoft.com/office/powerpoint/2010/main" val="22632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Lykill erfðanna   4.1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>
          <a:xfrm>
            <a:off x="913775" y="2418608"/>
            <a:ext cx="10363826" cy="3956434"/>
          </a:xfrm>
        </p:spPr>
        <p:txBody>
          <a:bodyPr/>
          <a:lstStyle/>
          <a:p>
            <a:r>
              <a:rPr lang="is-IS" dirty="0"/>
              <a:t>í</a:t>
            </a:r>
            <a:r>
              <a:rPr lang="is-IS" dirty="0" smtClean="0"/>
              <a:t> hverri frumu eru 3 metrar af DNA</a:t>
            </a:r>
          </a:p>
          <a:p>
            <a:endParaRPr lang="is-IS" dirty="0"/>
          </a:p>
          <a:p>
            <a:r>
              <a:rPr lang="is-IS" dirty="0" smtClean="0"/>
              <a:t>Hvert gen er uppskrift af tilteknu prótíni</a:t>
            </a:r>
          </a:p>
          <a:p>
            <a:endParaRPr lang="is-IS" dirty="0" smtClean="0"/>
          </a:p>
          <a:p>
            <a:r>
              <a:rPr lang="is-IS" dirty="0" smtClean="0"/>
              <a:t>Prótín eru sett saman </a:t>
            </a:r>
            <a:r>
              <a:rPr lang="is-IS" dirty="0" err="1" smtClean="0"/>
              <a:t>úr</a:t>
            </a:r>
            <a:r>
              <a:rPr lang="is-IS" dirty="0" smtClean="0"/>
              <a:t> amínósýrum</a:t>
            </a:r>
          </a:p>
          <a:p>
            <a:endParaRPr lang="is-IS" dirty="0"/>
          </a:p>
          <a:p>
            <a:r>
              <a:rPr lang="is-IS" dirty="0" smtClean="0"/>
              <a:t>Prótín eru: </a:t>
            </a:r>
            <a:r>
              <a:rPr lang="is-IS" dirty="0" err="1" smtClean="0"/>
              <a:t>bygginarefni</a:t>
            </a:r>
            <a:r>
              <a:rPr lang="is-IS" dirty="0" smtClean="0"/>
              <a:t>- boðefni – stýra starfsemi líkamans – eru ensím..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827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339072"/>
          </a:xfrm>
        </p:spPr>
        <p:txBody>
          <a:bodyPr/>
          <a:lstStyle/>
          <a:p>
            <a:r>
              <a:rPr lang="is-I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Lykill erfðanna  </a:t>
            </a:r>
            <a:r>
              <a:rPr lang="is-I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r>
              <a:rPr lang="is-I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endParaRPr lang="is-IS" dirty="0"/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511380"/>
            <a:ext cx="3798194" cy="3155323"/>
          </a:xfrm>
        </p:spPr>
      </p:pic>
      <p:pic>
        <p:nvPicPr>
          <p:cNvPr id="5" name="Myn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90" y="-128789"/>
            <a:ext cx="3931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Lykill erfðanna   4.1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Genin eru ekki öll virk í einu.</a:t>
            </a:r>
          </a:p>
          <a:p>
            <a:r>
              <a:rPr lang="is-IS" dirty="0" smtClean="0"/>
              <a:t>Í tiltekinni frumugerð er aðeins hluti genanna virkur.</a:t>
            </a:r>
          </a:p>
          <a:p>
            <a:endParaRPr lang="is-IS" dirty="0"/>
          </a:p>
          <a:p>
            <a:r>
              <a:rPr lang="is-IS" dirty="0" smtClean="0"/>
              <a:t>Gen liggja stundum í dvala og þau </a:t>
            </a:r>
            <a:r>
              <a:rPr lang="is-IS" dirty="0" err="1" smtClean="0"/>
              <a:t>ræsast</a:t>
            </a:r>
            <a:r>
              <a:rPr lang="is-IS" dirty="0" smtClean="0"/>
              <a:t> við tilteknar aðstæður.</a:t>
            </a:r>
          </a:p>
          <a:p>
            <a:r>
              <a:rPr lang="is-IS" dirty="0" smtClean="0"/>
              <a:t>Sum gen virkjast við tiltekinn aldur, t.d. Kynþroskaaldurinn</a:t>
            </a:r>
          </a:p>
          <a:p>
            <a:endParaRPr lang="is-IS" dirty="0"/>
          </a:p>
          <a:p>
            <a:r>
              <a:rPr lang="is-IS" dirty="0" smtClean="0"/>
              <a:t>Margir eiginleikar okkar eru samspil milli erfðaefna og umhverfis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066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Lykill erfðanna   4.1</a:t>
            </a:r>
            <a:endParaRPr lang="is-IS" dirty="0"/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10" y="2214695"/>
            <a:ext cx="6749759" cy="4405046"/>
          </a:xfrm>
        </p:spPr>
      </p:pic>
    </p:spTree>
    <p:extLst>
      <p:ext uri="{BB962C8B-B14F-4D97-AF65-F5344CB8AC3E}">
        <p14:creationId xmlns:p14="http://schemas.microsoft.com/office/powerpoint/2010/main" val="40339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Frá kynslóð til kynslóðar  4.2 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DNA sameind getur búið til nákvæmt afrit af sjálfri sér   </a:t>
            </a:r>
          </a:p>
          <a:p>
            <a:r>
              <a:rPr lang="is-IS" dirty="0" smtClean="0"/>
              <a:t>Erfðaefnin skiptast því til helminga við frumuskipti</a:t>
            </a:r>
          </a:p>
          <a:p>
            <a:endParaRPr lang="is-IS" dirty="0" smtClean="0"/>
          </a:p>
          <a:p>
            <a:r>
              <a:rPr lang="is-IS" dirty="0" smtClean="0"/>
              <a:t>Við frumuskiptin verður DNA- gormurinn tvöfaldur og síðan skiptir hann sér.</a:t>
            </a:r>
          </a:p>
          <a:p>
            <a:r>
              <a:rPr lang="is-IS" dirty="0" smtClean="0"/>
              <a:t>Við frumuskiptin verða því til tvær nákvæmlega eins frumur.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479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Myn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76200"/>
            <a:ext cx="10496908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Frá kynslóð til kynslóðar  4.2 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Venjulegar frumur hafa alls 46 litninga</a:t>
            </a:r>
          </a:p>
          <a:p>
            <a:r>
              <a:rPr lang="is-IS" dirty="0" smtClean="0"/>
              <a:t>Þar af eru 23 litningar frá móður og 23 frá </a:t>
            </a:r>
            <a:r>
              <a:rPr lang="is-IS" dirty="0" err="1" smtClean="0"/>
              <a:t>föður</a:t>
            </a:r>
            <a:endParaRPr lang="is-IS" dirty="0" smtClean="0"/>
          </a:p>
          <a:p>
            <a:endParaRPr lang="is-IS" dirty="0"/>
          </a:p>
          <a:p>
            <a:r>
              <a:rPr lang="is-IS" dirty="0" smtClean="0"/>
              <a:t>Kynfrumur hafa bara 23 litninga, því við sameinginu tveggja kynfruma (ein frá móður og ein frá </a:t>
            </a:r>
            <a:r>
              <a:rPr lang="is-IS" dirty="0" err="1" smtClean="0"/>
              <a:t>föður</a:t>
            </a:r>
            <a:r>
              <a:rPr lang="is-IS" dirty="0" smtClean="0"/>
              <a:t>) verða litningarnir alls 46.</a:t>
            </a:r>
          </a:p>
          <a:p>
            <a:r>
              <a:rPr lang="is-IS" dirty="0" smtClean="0"/>
              <a:t>Það gerist við frjóvgun</a:t>
            </a:r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919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Frá kynslóð til kynslóðar  4.2 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Kynfrumur myndast við rýriskiptingu:  þ.e. Litningafjöldinn helmingast (rýrnar)</a:t>
            </a:r>
          </a:p>
          <a:p>
            <a:pPr marL="0" indent="0">
              <a:buNone/>
            </a:pPr>
            <a:r>
              <a:rPr lang="is-IS" dirty="0" smtClean="0"/>
              <a:t>Rýriskipting nefnist einnig meiósa.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r>
              <a:rPr lang="is-IS" dirty="0" smtClean="0"/>
              <a:t>Frjóvgað egg kallast OKFRUMA og er fyrsta fruma hvers einstaklings.</a:t>
            </a:r>
          </a:p>
          <a:p>
            <a:pPr marL="0" indent="0">
              <a:buNone/>
            </a:pPr>
            <a:r>
              <a:rPr lang="is-IS" dirty="0" smtClean="0"/>
              <a:t>Okfruma getur síðan skipt sér á venjulegan hátt- jafnskipting.</a:t>
            </a:r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437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Lykill erfðanna   4.1</a:t>
            </a:r>
            <a:endParaRPr lang="is-I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s-IS" sz="3600" cap="none" dirty="0" smtClean="0"/>
              <a:t>Erfðafræði fjallar um erfðir lífvera</a:t>
            </a:r>
          </a:p>
          <a:p>
            <a:r>
              <a:rPr lang="is-IS" sz="3600" cap="none" dirty="0" smtClean="0"/>
              <a:t>Frumukjarni er innsti hluti frumunnar</a:t>
            </a:r>
          </a:p>
          <a:p>
            <a:r>
              <a:rPr lang="is-IS" sz="3600" cap="none" dirty="0" smtClean="0"/>
              <a:t>Litningar eru í kjarna frumunnar og í </a:t>
            </a:r>
          </a:p>
          <a:p>
            <a:pPr marL="0" indent="0">
              <a:buNone/>
            </a:pPr>
            <a:r>
              <a:rPr lang="is-IS" sz="3600" cap="none" dirty="0" smtClean="0"/>
              <a:t>þeim er efnasamband sem kallast DNA</a:t>
            </a:r>
            <a:endParaRPr lang="is-IS" sz="3600" cap="none" dirty="0"/>
          </a:p>
        </p:txBody>
      </p:sp>
      <p:pic>
        <p:nvPicPr>
          <p:cNvPr id="4" name="Myn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10" y="1558344"/>
            <a:ext cx="3580327" cy="45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Frá kynslóð til kynslóðar  4.2 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3" y="1584100"/>
            <a:ext cx="9635181" cy="5273899"/>
          </a:xfrm>
        </p:spPr>
      </p:pic>
    </p:spTree>
    <p:extLst>
      <p:ext uri="{BB962C8B-B14F-4D97-AF65-F5344CB8AC3E}">
        <p14:creationId xmlns:p14="http://schemas.microsoft.com/office/powerpoint/2010/main" val="9742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Frá kynslóð til kynslóðar  4.2 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2717441"/>
            <a:ext cx="4172755" cy="3309871"/>
          </a:xfrm>
          <a:prstGeom prst="rect">
            <a:avLst/>
          </a:prstGeom>
        </p:spPr>
      </p:pic>
      <p:pic>
        <p:nvPicPr>
          <p:cNvPr id="5" name="Myn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32" y="2717441"/>
            <a:ext cx="4382775" cy="34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Frá kynslóð til kynslóðar  4.2 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0" y="2034861"/>
            <a:ext cx="9581881" cy="4262907"/>
          </a:xfrm>
        </p:spPr>
      </p:pic>
    </p:spTree>
    <p:extLst>
      <p:ext uri="{BB962C8B-B14F-4D97-AF65-F5344CB8AC3E}">
        <p14:creationId xmlns:p14="http://schemas.microsoft.com/office/powerpoint/2010/main" val="24198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Frá kynslóð til kynslóðar  4.2 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Í líkama karls er eitt litningaparið öðruvísi en hin: þ.e. </a:t>
            </a:r>
            <a:r>
              <a:rPr lang="is-IS" dirty="0" err="1" smtClean="0"/>
              <a:t>Xy-litningur</a:t>
            </a:r>
            <a:endParaRPr lang="is-IS" dirty="0" smtClean="0"/>
          </a:p>
          <a:p>
            <a:r>
              <a:rPr lang="is-IS" dirty="0" smtClean="0"/>
              <a:t>Í líkama konu er kynlitningurinn </a:t>
            </a:r>
            <a:r>
              <a:rPr lang="is-IS" dirty="0" err="1" smtClean="0"/>
              <a:t>XX-litningur</a:t>
            </a:r>
            <a:endParaRPr lang="is-IS" dirty="0" smtClean="0"/>
          </a:p>
          <a:p>
            <a:r>
              <a:rPr lang="is-IS" dirty="0" smtClean="0"/>
              <a:t>X og Y litningar kallast kynlitningar.</a:t>
            </a:r>
          </a:p>
          <a:p>
            <a:r>
              <a:rPr lang="is-IS" dirty="0" smtClean="0"/>
              <a:t>Y-litningur inniheldur gen sem ákvarða að einstaklingurinn verður drengur</a:t>
            </a:r>
          </a:p>
          <a:p>
            <a:r>
              <a:rPr lang="is-IS" dirty="0" smtClean="0"/>
              <a:t>X-litningar eru bæði í konum og körlum, en kona (stúlka) er með kyn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247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Frá kynslóð til kynslóðar  4.2 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2" y="2640169"/>
            <a:ext cx="8126569" cy="3644721"/>
          </a:xfrm>
        </p:spPr>
      </p:pic>
    </p:spTree>
    <p:extLst>
      <p:ext uri="{BB962C8B-B14F-4D97-AF65-F5344CB8AC3E}">
        <p14:creationId xmlns:p14="http://schemas.microsoft.com/office/powerpoint/2010/main" val="40985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Frá kynslóð til kynslóðar  4.2 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5" y="1931832"/>
            <a:ext cx="7611413" cy="4790940"/>
          </a:xfrm>
        </p:spPr>
      </p:pic>
    </p:spTree>
    <p:extLst>
      <p:ext uri="{BB962C8B-B14F-4D97-AF65-F5344CB8AC3E}">
        <p14:creationId xmlns:p14="http://schemas.microsoft.com/office/powerpoint/2010/main" val="39047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Frá kynslóð til kynslóðar  4.2 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Helmingur sáðfruma hefur Y-litning og hinn helmingurinn hefur X-litning</a:t>
            </a:r>
          </a:p>
          <a:p>
            <a:r>
              <a:rPr lang="is-IS" dirty="0" smtClean="0"/>
              <a:t>Allar eggfrumur hafa einn x_litning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219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Frá kynslóð til kynslóðar  4.2 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Tvíeggja tvíburar:  Tvö egg og tvær sáðfrumur</a:t>
            </a:r>
          </a:p>
          <a:p>
            <a:r>
              <a:rPr lang="is-IS" dirty="0" smtClean="0"/>
              <a:t>Eineggja tvíburar: Eitt egg og ein sáðfruma – skiptir sér síðan í tvær eins frumur</a:t>
            </a:r>
          </a:p>
          <a:p>
            <a:endParaRPr lang="is-IS" dirty="0"/>
          </a:p>
        </p:txBody>
      </p:sp>
      <p:pic>
        <p:nvPicPr>
          <p:cNvPr id="4" name="Myn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0" y="3480247"/>
            <a:ext cx="6207615" cy="31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Frá kynslóð til kynslóðar  4.2 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2" y="2601532"/>
            <a:ext cx="6606862" cy="3863662"/>
          </a:xfrm>
        </p:spPr>
      </p:pic>
    </p:spTree>
    <p:extLst>
      <p:ext uri="{BB962C8B-B14F-4D97-AF65-F5344CB8AC3E}">
        <p14:creationId xmlns:p14="http://schemas.microsoft.com/office/powerpoint/2010/main" val="11924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Lögmál erfðanna – 4.3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Hvert barn erfir gen foreldra sinna</a:t>
            </a:r>
          </a:p>
          <a:p>
            <a:r>
              <a:rPr lang="is-IS" dirty="0" smtClean="0"/>
              <a:t>Genin eru ekki öll ríkjandi, þ.e. Sjást ekki endilega</a:t>
            </a:r>
          </a:p>
          <a:p>
            <a:r>
              <a:rPr lang="is-IS" dirty="0" smtClean="0"/>
              <a:t>Stundum koma einhver gen í ljós við tilteknar aðstæður</a:t>
            </a:r>
          </a:p>
          <a:p>
            <a:r>
              <a:rPr lang="is-IS" dirty="0" smtClean="0"/>
              <a:t>Stundum koma einhver gen í ljós í næsta ættlið eða þar næsta ættlið…</a:t>
            </a:r>
          </a:p>
          <a:p>
            <a:endParaRPr lang="is-IS" dirty="0"/>
          </a:p>
          <a:p>
            <a:r>
              <a:rPr lang="is-IS" dirty="0" smtClean="0"/>
              <a:t>Við erfum  ýmislegt sem við vitum kannski aldrei um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623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Lykill erfðanna   4.1</a:t>
            </a:r>
            <a:endParaRPr lang="is-IS" dirty="0"/>
          </a:p>
        </p:txBody>
      </p:sp>
      <p:pic>
        <p:nvPicPr>
          <p:cNvPr id="5" name="Staðgengill efnis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1831" y="2768957"/>
            <a:ext cx="7920507" cy="354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étthyrningur 5"/>
          <p:cNvSpPr/>
          <p:nvPr/>
        </p:nvSpPr>
        <p:spPr>
          <a:xfrm>
            <a:off x="5064275" y="3244334"/>
            <a:ext cx="2063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Lykill erfðanna   4.1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40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Lögmál erfðanna – 4.3</a:t>
            </a:r>
          </a:p>
        </p:txBody>
      </p:sp>
      <p:pic>
        <p:nvPicPr>
          <p:cNvPr id="5" name="Staðgengill efnis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3236119"/>
            <a:ext cx="2705100" cy="1685925"/>
          </a:xfrm>
        </p:spPr>
      </p:pic>
      <p:pic>
        <p:nvPicPr>
          <p:cNvPr id="4" name="Myn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9" y="1854558"/>
            <a:ext cx="8693238" cy="48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Lögmál erfðanna – 4.3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Genin eru í pörum og hver gen nefnist genasamsæta.</a:t>
            </a:r>
          </a:p>
          <a:p>
            <a:r>
              <a:rPr lang="is-IS" dirty="0" smtClean="0"/>
              <a:t>Sum gen virðast alltaf vera ríkjandi, þ.e. Þau virðast alltaf sjást t.d. Í útliti eða öðru.</a:t>
            </a:r>
          </a:p>
          <a:p>
            <a:r>
              <a:rPr lang="is-IS" dirty="0" smtClean="0"/>
              <a:t>Önnur gen eru víkjandi og </a:t>
            </a:r>
            <a:r>
              <a:rPr lang="is-IS" dirty="0" err="1" smtClean="0"/>
              <a:t>erfast</a:t>
            </a:r>
            <a:r>
              <a:rPr lang="is-IS" dirty="0" smtClean="0"/>
              <a:t> ekki nema þau komi frá báðum foreldrum.</a:t>
            </a:r>
          </a:p>
          <a:p>
            <a:endParaRPr lang="is-IS" dirty="0"/>
          </a:p>
          <a:p>
            <a:r>
              <a:rPr lang="is-IS" dirty="0" smtClean="0"/>
              <a:t>Þarna er t.d. Um útlit, einkenni, </a:t>
            </a:r>
            <a:r>
              <a:rPr lang="is-IS" dirty="0" err="1" smtClean="0"/>
              <a:t>afrfgenga</a:t>
            </a:r>
            <a:r>
              <a:rPr lang="is-IS" dirty="0" smtClean="0"/>
              <a:t> sjúkdóma,  skapgerðareinkenni……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037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Lögmál erfðanna</a:t>
            </a:r>
            <a:endParaRPr lang="is-IS"/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2446986"/>
            <a:ext cx="8731875" cy="43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Lögmál erfðanna – 4.3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Arfhreinn:  Ef einstaklingur hefur tvö ríkjandi gen eða tvö víkjandi gen</a:t>
            </a:r>
          </a:p>
          <a:p>
            <a:endParaRPr lang="is-IS" dirty="0"/>
          </a:p>
          <a:p>
            <a:r>
              <a:rPr lang="is-IS" dirty="0" smtClean="0"/>
              <a:t>Arfblendinn:  Ef einstaklingur hefur eitt ríkjandi gen og eitt víkjandi gen</a:t>
            </a:r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033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Lögmál erfðanna – 4.3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15" y="2366963"/>
            <a:ext cx="7083381" cy="4342930"/>
          </a:xfrm>
        </p:spPr>
      </p:pic>
    </p:spTree>
    <p:extLst>
      <p:ext uri="{BB962C8B-B14F-4D97-AF65-F5344CB8AC3E}">
        <p14:creationId xmlns:p14="http://schemas.microsoft.com/office/powerpoint/2010/main" val="21216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Lögmál erfðanna – 4.3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Ef báðir foreldrar hafa eitt ríkjandi gen og annað víkjandi gen, getur víkjandi genið komið fram </a:t>
            </a:r>
            <a:r>
              <a:rPr lang="is-IS" dirty="0" err="1" smtClean="0"/>
              <a:t>hjá</a:t>
            </a:r>
            <a:r>
              <a:rPr lang="is-IS" dirty="0" smtClean="0"/>
              <a:t> þeirra börnum</a:t>
            </a:r>
          </a:p>
          <a:p>
            <a:endParaRPr lang="is-IS" dirty="0"/>
          </a:p>
        </p:txBody>
      </p:sp>
      <p:pic>
        <p:nvPicPr>
          <p:cNvPr id="5" name="Myn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156" y="3371846"/>
            <a:ext cx="7307486" cy="31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Lögmál erfðanna – 4.3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Fyrstu vísindalegu tilraunir sem vitað er um í sambandi við víkjandi og ríkjandi gen var </a:t>
            </a:r>
            <a:r>
              <a:rPr lang="is-IS" dirty="0" smtClean="0"/>
              <a:t>framkvæmd </a:t>
            </a:r>
            <a:r>
              <a:rPr lang="is-IS" dirty="0" smtClean="0"/>
              <a:t>af </a:t>
            </a:r>
            <a:r>
              <a:rPr lang="is-IS" dirty="0" err="1" smtClean="0"/>
              <a:t>Mendels</a:t>
            </a:r>
            <a:r>
              <a:rPr lang="is-IS" dirty="0" smtClean="0"/>
              <a:t> á 19. öld</a:t>
            </a:r>
          </a:p>
          <a:p>
            <a:r>
              <a:rPr lang="is-IS" dirty="0" smtClean="0"/>
              <a:t>Hann notaði ertuplöntur (baunaplöntur) til að framkvæma tilraunirnar</a:t>
            </a:r>
          </a:p>
          <a:p>
            <a:r>
              <a:rPr lang="is-IS" dirty="0" smtClean="0"/>
              <a:t>Hann uppgötvaði að við frjóvgun færu upplýsingar á milli tveggja plantna (tveggja einstaklinga) og gætu erfst frá kynslóð til kynslóðar.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438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Lögmál erfðanna – 4.3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7" y="2331076"/>
            <a:ext cx="8435662" cy="4353059"/>
          </a:xfrm>
        </p:spPr>
      </p:pic>
    </p:spTree>
    <p:extLst>
      <p:ext uri="{BB962C8B-B14F-4D97-AF65-F5344CB8AC3E}">
        <p14:creationId xmlns:p14="http://schemas.microsoft.com/office/powerpoint/2010/main" val="9142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Lögmál erfðanna – 4.3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48" y="2588654"/>
            <a:ext cx="7070501" cy="3979571"/>
          </a:xfrm>
        </p:spPr>
      </p:pic>
    </p:spTree>
    <p:extLst>
      <p:ext uri="{BB962C8B-B14F-4D97-AF65-F5344CB8AC3E}">
        <p14:creationId xmlns:p14="http://schemas.microsoft.com/office/powerpoint/2010/main" val="10471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Lögmál erfðanna – 4.3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Þegar mörg gen ráða erfðum, er erfitt að sjá fyrirfram hvaða eiginleikar koma fram </a:t>
            </a:r>
            <a:r>
              <a:rPr lang="is-IS" dirty="0" err="1" smtClean="0"/>
              <a:t>hjá</a:t>
            </a:r>
            <a:r>
              <a:rPr lang="is-IS" dirty="0" smtClean="0"/>
              <a:t> nýjum einstaklingi.</a:t>
            </a:r>
            <a:endParaRPr lang="is-IS" dirty="0"/>
          </a:p>
        </p:txBody>
      </p:sp>
      <p:pic>
        <p:nvPicPr>
          <p:cNvPr id="4" name="Myn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7" y="3101728"/>
            <a:ext cx="9401578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Lykill erfðanna   4.1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DNA: 	</a:t>
            </a:r>
            <a:r>
              <a:rPr lang="is-IS" dirty="0" err="1" smtClean="0"/>
              <a:t>Deoxyríbósakjarnsýra</a:t>
            </a:r>
            <a:r>
              <a:rPr lang="is-IS" dirty="0" smtClean="0"/>
              <a:t> </a:t>
            </a:r>
          </a:p>
          <a:p>
            <a:endParaRPr lang="is-IS" dirty="0"/>
          </a:p>
          <a:p>
            <a:r>
              <a:rPr lang="is-IS" dirty="0" smtClean="0"/>
              <a:t>DNA:  	erfðaefni lífvera</a:t>
            </a:r>
          </a:p>
          <a:p>
            <a:endParaRPr lang="is-IS" dirty="0"/>
          </a:p>
          <a:p>
            <a:r>
              <a:rPr lang="is-IS" dirty="0" smtClean="0"/>
              <a:t>DNA sameindin skiptist í mismunandi einingar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611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Erfðagallar  4.4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Litningagallar geta komið fram, það er galli í kynfrumum sem veldur því.</a:t>
            </a:r>
          </a:p>
          <a:p>
            <a:endParaRPr lang="is-IS" dirty="0"/>
          </a:p>
          <a:p>
            <a:r>
              <a:rPr lang="is-IS" dirty="0" smtClean="0"/>
              <a:t>Afleiðingar geta verið fósturlát, þroskahömlun, eða alls kyns fötlun</a:t>
            </a:r>
          </a:p>
          <a:p>
            <a:endParaRPr lang="is-IS" dirty="0"/>
          </a:p>
          <a:p>
            <a:r>
              <a:rPr lang="is-IS" dirty="0" smtClean="0"/>
              <a:t>Algengasti gallinn er heilkenni </a:t>
            </a:r>
            <a:r>
              <a:rPr lang="is-IS" dirty="0" err="1" smtClean="0"/>
              <a:t>downs</a:t>
            </a:r>
            <a:r>
              <a:rPr lang="is-IS" dirty="0" smtClean="0"/>
              <a:t>.  Þar eru 47 litningar í frumum í stað 46</a:t>
            </a:r>
          </a:p>
          <a:p>
            <a:r>
              <a:rPr lang="is-IS" dirty="0" smtClean="0"/>
              <a:t>Munar eingöngu um einn litning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609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Erfðagallar  4.4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1841679"/>
            <a:ext cx="9453718" cy="4790941"/>
          </a:xfrm>
        </p:spPr>
      </p:pic>
    </p:spTree>
    <p:extLst>
      <p:ext uri="{BB962C8B-B14F-4D97-AF65-F5344CB8AC3E}">
        <p14:creationId xmlns:p14="http://schemas.microsoft.com/office/powerpoint/2010/main" val="29963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Erfðagallar  4.4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Stökkbreyting í DNA sameind getur einnig gerst</a:t>
            </a:r>
          </a:p>
          <a:p>
            <a:r>
              <a:rPr lang="is-IS" dirty="0" smtClean="0"/>
              <a:t>Orsakir geta verið:  geislun, </a:t>
            </a:r>
            <a:r>
              <a:rPr lang="is-IS" dirty="0" err="1" smtClean="0"/>
              <a:t>sérvirk</a:t>
            </a:r>
            <a:r>
              <a:rPr lang="is-IS" dirty="0" smtClean="0"/>
              <a:t> efni, sólargeislar eða annað sem skaða DNA sameindir</a:t>
            </a:r>
          </a:p>
          <a:p>
            <a:r>
              <a:rPr lang="is-IS" dirty="0" smtClean="0"/>
              <a:t>Stundum verða stökkbreytingar til þess að frumur geta ekki hætt að skipta sér, t.d. Krabbamein eða annað</a:t>
            </a:r>
          </a:p>
          <a:p>
            <a:r>
              <a:rPr lang="is-IS" dirty="0" smtClean="0"/>
              <a:t>Stökkbreytingar eru alltaf skaðlegar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422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Erfðagallar  4.4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5" y="1888435"/>
            <a:ext cx="8930305" cy="4769941"/>
          </a:xfrm>
        </p:spPr>
      </p:pic>
    </p:spTree>
    <p:extLst>
      <p:ext uri="{BB962C8B-B14F-4D97-AF65-F5344CB8AC3E}">
        <p14:creationId xmlns:p14="http://schemas.microsoft.com/office/powerpoint/2010/main" val="9631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Erfðagallar  4.4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566" y="1509981"/>
            <a:ext cx="7969130" cy="5051245"/>
          </a:xfrm>
        </p:spPr>
      </p:pic>
    </p:spTree>
    <p:extLst>
      <p:ext uri="{BB962C8B-B14F-4D97-AF65-F5344CB8AC3E}">
        <p14:creationId xmlns:p14="http://schemas.microsoft.com/office/powerpoint/2010/main" val="12762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Erfðagallar  4.4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1867437"/>
            <a:ext cx="8731875" cy="4990563"/>
          </a:xfrm>
        </p:spPr>
      </p:pic>
    </p:spTree>
    <p:extLst>
      <p:ext uri="{BB962C8B-B14F-4D97-AF65-F5344CB8AC3E}">
        <p14:creationId xmlns:p14="http://schemas.microsoft.com/office/powerpoint/2010/main" val="3635142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Erfðagallar  4.4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Sumar stökkbreytingar bera með sér góðan eða heppilegan eiginleika, sem gerist </a:t>
            </a:r>
            <a:r>
              <a:rPr lang="is-IS" dirty="0" err="1" smtClean="0"/>
              <a:t>þó</a:t>
            </a:r>
            <a:r>
              <a:rPr lang="is-IS" dirty="0" smtClean="0"/>
              <a:t> á löngum tíma.</a:t>
            </a:r>
            <a:endParaRPr lang="is-IS" dirty="0"/>
          </a:p>
        </p:txBody>
      </p:sp>
      <p:pic>
        <p:nvPicPr>
          <p:cNvPr id="4" name="Myn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05" y="2910625"/>
            <a:ext cx="7134895" cy="385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80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Erfðagallar  4.4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Erfðasjúkdómar stafa af gölluðum genum.</a:t>
            </a:r>
          </a:p>
          <a:p>
            <a:endParaRPr lang="is-IS" dirty="0"/>
          </a:p>
          <a:p>
            <a:r>
              <a:rPr lang="is-IS" dirty="0" smtClean="0"/>
              <a:t>Gallað víkjandi gen, þá eru foreldrarnir heilbrigðir en bera genið með sér, sem getur svo komið fram í barni þeirra</a:t>
            </a:r>
          </a:p>
          <a:p>
            <a:r>
              <a:rPr lang="is-IS" dirty="0" smtClean="0"/>
              <a:t>Gallað ríkjandi gen, þá eru foreldrarnir, báðir eða annað með sjúkdóm sem kemur alltaf fram</a:t>
            </a:r>
          </a:p>
        </p:txBody>
      </p:sp>
    </p:spTree>
    <p:extLst>
      <p:ext uri="{BB962C8B-B14F-4D97-AF65-F5344CB8AC3E}">
        <p14:creationId xmlns:p14="http://schemas.microsoft.com/office/powerpoint/2010/main" val="2324355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Erfðagallar  4.4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is-IS" dirty="0" smtClean="0"/>
          </a:p>
          <a:p>
            <a:r>
              <a:rPr lang="is-IS" dirty="0" smtClean="0"/>
              <a:t>Sumir erfðasjúkdómar eru vegna galla í kynlitningum:  t.d. Dreyrasýki</a:t>
            </a:r>
          </a:p>
          <a:p>
            <a:r>
              <a:rPr lang="is-IS" dirty="0" smtClean="0"/>
              <a:t>Þetta gallaða gen er bara í X –litningunum.  </a:t>
            </a:r>
          </a:p>
          <a:p>
            <a:r>
              <a:rPr lang="is-IS" dirty="0" smtClean="0"/>
              <a:t>Konur hafa tvo </a:t>
            </a:r>
            <a:r>
              <a:rPr lang="is-IS" dirty="0" err="1" smtClean="0"/>
              <a:t>x-litninga</a:t>
            </a:r>
            <a:r>
              <a:rPr lang="is-IS" dirty="0" smtClean="0"/>
              <a:t> og karlar hafa einn </a:t>
            </a:r>
            <a:r>
              <a:rPr lang="is-IS" dirty="0" err="1" smtClean="0"/>
              <a:t>x-litning</a:t>
            </a:r>
            <a:r>
              <a:rPr lang="is-IS" dirty="0" smtClean="0"/>
              <a:t>.</a:t>
            </a:r>
          </a:p>
          <a:p>
            <a:r>
              <a:rPr lang="is-IS" dirty="0" smtClean="0"/>
              <a:t>Það er því líklegra að </a:t>
            </a:r>
            <a:r>
              <a:rPr lang="is-IS" dirty="0" err="1" smtClean="0"/>
              <a:t>að</a:t>
            </a:r>
            <a:r>
              <a:rPr lang="is-IS" dirty="0" smtClean="0"/>
              <a:t> dreyrasýki komi bara fram </a:t>
            </a:r>
            <a:r>
              <a:rPr lang="is-IS" dirty="0" err="1" smtClean="0"/>
              <a:t>hjá</a:t>
            </a:r>
            <a:r>
              <a:rPr lang="is-IS" dirty="0" smtClean="0"/>
              <a:t> drengjum</a:t>
            </a:r>
          </a:p>
          <a:p>
            <a:r>
              <a:rPr lang="is-IS" dirty="0" smtClean="0"/>
              <a:t>Þetta kallast kyntengdar erfðir</a:t>
            </a:r>
          </a:p>
          <a:p>
            <a:endParaRPr lang="is-IS" dirty="0" smtClean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826859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Erfðagallar  4.4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2" y="1738648"/>
            <a:ext cx="9040969" cy="5119352"/>
          </a:xfrm>
        </p:spPr>
      </p:pic>
    </p:spTree>
    <p:extLst>
      <p:ext uri="{BB962C8B-B14F-4D97-AF65-F5344CB8AC3E}">
        <p14:creationId xmlns:p14="http://schemas.microsoft.com/office/powerpoint/2010/main" val="386563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Lykill erfðanna   4.1</a:t>
            </a:r>
            <a:endParaRPr lang="is-IS" dirty="0"/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90" y="2366963"/>
            <a:ext cx="8293994" cy="4304293"/>
          </a:xfrm>
        </p:spPr>
      </p:pic>
    </p:spTree>
    <p:extLst>
      <p:ext uri="{BB962C8B-B14F-4D97-AF65-F5344CB8AC3E}">
        <p14:creationId xmlns:p14="http://schemas.microsoft.com/office/powerpoint/2010/main" val="42171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Erfðagallar  4.4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Gallar í kynlitningum</a:t>
            </a:r>
          </a:p>
          <a:p>
            <a:r>
              <a:rPr lang="is-IS" dirty="0" smtClean="0"/>
              <a:t>Litblinda stafar af stökkbreytingu í </a:t>
            </a:r>
            <a:r>
              <a:rPr lang="is-IS" dirty="0" err="1" smtClean="0"/>
              <a:t>x-litningi</a:t>
            </a:r>
            <a:endParaRPr lang="is-IS" dirty="0" smtClean="0"/>
          </a:p>
          <a:p>
            <a:r>
              <a:rPr lang="is-IS" dirty="0" smtClean="0"/>
              <a:t>Það er þá erfitt að greina sundur grænt og rautt</a:t>
            </a:r>
          </a:p>
          <a:p>
            <a:r>
              <a:rPr lang="is-IS" dirty="0" smtClean="0"/>
              <a:t>Karlar eru oftar litblindir en konur.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964266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Erfðagallar  4.4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191" y="1751527"/>
            <a:ext cx="8126569" cy="4932608"/>
          </a:xfrm>
        </p:spPr>
      </p:pic>
    </p:spTree>
    <p:extLst>
      <p:ext uri="{BB962C8B-B14F-4D97-AF65-F5344CB8AC3E}">
        <p14:creationId xmlns:p14="http://schemas.microsoft.com/office/powerpoint/2010/main" val="3985153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Erfðagallar  4.4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3" y="1669774"/>
            <a:ext cx="8861225" cy="4898451"/>
          </a:xfrm>
        </p:spPr>
      </p:pic>
    </p:spTree>
    <p:extLst>
      <p:ext uri="{BB962C8B-B14F-4D97-AF65-F5344CB8AC3E}">
        <p14:creationId xmlns:p14="http://schemas.microsoft.com/office/powerpoint/2010/main" val="2875123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Erfðagallar  4.4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Erfðir og umhverfi</a:t>
            </a:r>
          </a:p>
          <a:p>
            <a:r>
              <a:rPr lang="is-IS" dirty="0" smtClean="0"/>
              <a:t>Samspil gena og umhverfis</a:t>
            </a:r>
          </a:p>
          <a:p>
            <a:r>
              <a:rPr lang="is-IS" dirty="0" smtClean="0"/>
              <a:t>Þar er dæmi um sykursýki 1</a:t>
            </a:r>
          </a:p>
          <a:p>
            <a:endParaRPr lang="is-IS" dirty="0"/>
          </a:p>
          <a:p>
            <a:r>
              <a:rPr lang="is-IS" dirty="0" smtClean="0"/>
              <a:t>Þar er talið að mataræði skipti líka máli, ekki bara erfðir</a:t>
            </a:r>
          </a:p>
          <a:p>
            <a:r>
              <a:rPr lang="is-IS" dirty="0" smtClean="0"/>
              <a:t>Ofnæmi er einnig dæmi um slíkt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3351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Erfðagallar  4.4</a:t>
            </a:r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5" y="1908314"/>
            <a:ext cx="8899300" cy="4770782"/>
          </a:xfrm>
        </p:spPr>
      </p:pic>
    </p:spTree>
    <p:extLst>
      <p:ext uri="{BB962C8B-B14F-4D97-AF65-F5344CB8AC3E}">
        <p14:creationId xmlns:p14="http://schemas.microsoft.com/office/powerpoint/2010/main" val="5570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Lykill erfðanna   4.1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err="1" smtClean="0"/>
              <a:t>Dna</a:t>
            </a:r>
            <a:r>
              <a:rPr lang="is-IS" dirty="0" smtClean="0"/>
              <a:t> sameindin ber með sér upplýsingar um lit augna, lit hársins, líkamlegum eiginleikum o.fl.</a:t>
            </a:r>
          </a:p>
          <a:p>
            <a:endParaRPr lang="is-IS" dirty="0"/>
          </a:p>
          <a:p>
            <a:r>
              <a:rPr lang="is-IS" dirty="0" smtClean="0"/>
              <a:t>Hver eining í DNA kallast gen</a:t>
            </a:r>
          </a:p>
          <a:p>
            <a:endParaRPr lang="is-IS" dirty="0"/>
          </a:p>
          <a:p>
            <a:r>
              <a:rPr lang="is-IS" dirty="0" smtClean="0"/>
              <a:t>Hvert gen ræður ákveðnum eiginleika.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631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Lykill erfðanna   4.1</a:t>
            </a:r>
            <a:endParaRPr lang="is-IS" dirty="0"/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79" y="2575775"/>
            <a:ext cx="6078828" cy="3940935"/>
          </a:xfrm>
        </p:spPr>
      </p:pic>
    </p:spTree>
    <p:extLst>
      <p:ext uri="{BB962C8B-B14F-4D97-AF65-F5344CB8AC3E}">
        <p14:creationId xmlns:p14="http://schemas.microsoft.com/office/powerpoint/2010/main" val="38637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Lykill erfðanna   4.1</a:t>
            </a:r>
            <a:endParaRPr lang="is-IS" dirty="0"/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7" y="1815921"/>
            <a:ext cx="7302320" cy="4662152"/>
          </a:xfrm>
        </p:spPr>
      </p:pic>
    </p:spTree>
    <p:extLst>
      <p:ext uri="{BB962C8B-B14F-4D97-AF65-F5344CB8AC3E}">
        <p14:creationId xmlns:p14="http://schemas.microsoft.com/office/powerpoint/2010/main" val="36466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Lykill erfðanna   4.1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s-IS" dirty="0" smtClean="0"/>
              <a:t>Við erum með 25.000 gerðir af genum í líkamanum.</a:t>
            </a:r>
          </a:p>
          <a:p>
            <a:endParaRPr lang="is-IS" dirty="0"/>
          </a:p>
          <a:p>
            <a:r>
              <a:rPr lang="is-IS" dirty="0" smtClean="0"/>
              <a:t>DNA- sameind er búin til </a:t>
            </a:r>
            <a:r>
              <a:rPr lang="is-IS" dirty="0" err="1" smtClean="0"/>
              <a:t>úr</a:t>
            </a:r>
            <a:r>
              <a:rPr lang="is-IS" dirty="0" smtClean="0"/>
              <a:t> fjórum bókstöfum:  A – C – G- T</a:t>
            </a:r>
          </a:p>
          <a:p>
            <a:endParaRPr lang="is-IS" dirty="0"/>
          </a:p>
          <a:p>
            <a:r>
              <a:rPr lang="is-IS" dirty="0" smtClean="0"/>
              <a:t>A er alltaf á móti T og C er alltaf á móti G</a:t>
            </a:r>
          </a:p>
          <a:p>
            <a:r>
              <a:rPr lang="is-IS" dirty="0" smtClean="0"/>
              <a:t>Þessir bókstafir segja til um heiti niturbasa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0165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ádropi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384</TotalTime>
  <Words>1058</Words>
  <Application>Microsoft Office PowerPoint</Application>
  <PresentationFormat>Víðskjár</PresentationFormat>
  <Paragraphs>163</Paragraphs>
  <Slides>54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4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54</vt:i4>
      </vt:variant>
    </vt:vector>
  </HeadingPairs>
  <TitlesOfParts>
    <vt:vector size="59" baseType="lpstr">
      <vt:lpstr>Arial</vt:lpstr>
      <vt:lpstr>Calibri</vt:lpstr>
      <vt:lpstr>Times New Roman</vt:lpstr>
      <vt:lpstr>Tw Cen MT</vt:lpstr>
      <vt:lpstr>Smádropi</vt:lpstr>
      <vt:lpstr>Maður og náttúra</vt:lpstr>
      <vt:lpstr>Lykill erfðanna   4.1</vt:lpstr>
      <vt:lpstr>Lykill erfðanna   4.1</vt:lpstr>
      <vt:lpstr>Lykill erfðanna   4.1</vt:lpstr>
      <vt:lpstr>Lykill erfðanna   4.1</vt:lpstr>
      <vt:lpstr>Lykill erfðanna   4.1</vt:lpstr>
      <vt:lpstr>Lykill erfðanna   4.1</vt:lpstr>
      <vt:lpstr>Lykill erfðanna   4.1</vt:lpstr>
      <vt:lpstr>Lykill erfðanna   4.1</vt:lpstr>
      <vt:lpstr>Lykill erfðanna   4.1</vt:lpstr>
      <vt:lpstr>Lykill erfðanna   4.1</vt:lpstr>
      <vt:lpstr>Lykill erfðanna   4.1</vt:lpstr>
      <vt:lpstr>Lykill erfðanna  4.1.1</vt:lpstr>
      <vt:lpstr>Lykill erfðanna   4.1</vt:lpstr>
      <vt:lpstr>Lykill erfðanna   4.1</vt:lpstr>
      <vt:lpstr>Frá kynslóð til kynslóðar  4.2 </vt:lpstr>
      <vt:lpstr>PowerPoint-kynning</vt:lpstr>
      <vt:lpstr>Frá kynslóð til kynslóðar  4.2 </vt:lpstr>
      <vt:lpstr>Frá kynslóð til kynslóðar  4.2 </vt:lpstr>
      <vt:lpstr>Frá kynslóð til kynslóðar  4.2 </vt:lpstr>
      <vt:lpstr>Frá kynslóð til kynslóðar  4.2 </vt:lpstr>
      <vt:lpstr>Frá kynslóð til kynslóðar  4.2 </vt:lpstr>
      <vt:lpstr>Frá kynslóð til kynslóðar  4.2 </vt:lpstr>
      <vt:lpstr>Frá kynslóð til kynslóðar  4.2 </vt:lpstr>
      <vt:lpstr>Frá kynslóð til kynslóðar  4.2 </vt:lpstr>
      <vt:lpstr>Frá kynslóð til kynslóðar  4.2 </vt:lpstr>
      <vt:lpstr>Frá kynslóð til kynslóðar  4.2 </vt:lpstr>
      <vt:lpstr>Frá kynslóð til kynslóðar  4.2 </vt:lpstr>
      <vt:lpstr>Lögmál erfðanna – 4.3</vt:lpstr>
      <vt:lpstr>Lögmál erfðanna – 4.3</vt:lpstr>
      <vt:lpstr>Lögmál erfðanna – 4.3</vt:lpstr>
      <vt:lpstr>Lögmál erfðanna</vt:lpstr>
      <vt:lpstr>Lögmál erfðanna – 4.3</vt:lpstr>
      <vt:lpstr>Lögmál erfðanna – 4.3</vt:lpstr>
      <vt:lpstr>Lögmál erfðanna – 4.3</vt:lpstr>
      <vt:lpstr>Lögmál erfðanna – 4.3</vt:lpstr>
      <vt:lpstr>Lögmál erfðanna – 4.3</vt:lpstr>
      <vt:lpstr>Lögmál erfðanna – 4.3</vt:lpstr>
      <vt:lpstr>Lögmál erfðanna – 4.3</vt:lpstr>
      <vt:lpstr>Erfðagallar  4.4</vt:lpstr>
      <vt:lpstr>Erfðagallar  4.4</vt:lpstr>
      <vt:lpstr>Erfðagallar  4.4</vt:lpstr>
      <vt:lpstr>Erfðagallar  4.4</vt:lpstr>
      <vt:lpstr>Erfðagallar  4.4</vt:lpstr>
      <vt:lpstr>Erfðagallar  4.4</vt:lpstr>
      <vt:lpstr>Erfðagallar  4.4</vt:lpstr>
      <vt:lpstr>Erfðagallar  4.4</vt:lpstr>
      <vt:lpstr>Erfðagallar  4.4</vt:lpstr>
      <vt:lpstr>Erfðagallar  4.4</vt:lpstr>
      <vt:lpstr>Erfðagallar  4.4</vt:lpstr>
      <vt:lpstr>Erfðagallar  4.4</vt:lpstr>
      <vt:lpstr>Erfðagallar  4.4</vt:lpstr>
      <vt:lpstr>Erfðagallar  4.4</vt:lpstr>
      <vt:lpstr>Erfðagallar  4.4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Maður og náttúra</dc:title>
  <dc:creator>Helga María Ólafsdóttir</dc:creator>
  <cp:lastModifiedBy>Helga María Ólafsdóttir</cp:lastModifiedBy>
  <cp:revision>28</cp:revision>
  <cp:lastPrinted>2017-02-06T20:50:29Z</cp:lastPrinted>
  <dcterms:created xsi:type="dcterms:W3CDTF">2017-02-05T16:28:25Z</dcterms:created>
  <dcterms:modified xsi:type="dcterms:W3CDTF">2017-03-01T08:35:30Z</dcterms:modified>
</cp:coreProperties>
</file>